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3"/>
    <p:sldMasterId id="2147483665" r:id="rId4"/>
    <p:sldMasterId id="2147483667" r:id="rId5"/>
    <p:sldMasterId id="2147483669" r:id="rId6"/>
    <p:sldMasterId id="2147483671" r:id="rId7"/>
  </p:sldMasterIdLst>
  <p:notesMasterIdLst>
    <p:notesMasterId r:id="rId9"/>
  </p:notesMasterIdLst>
  <p:sldIdLst>
    <p:sldId id="6279000" r:id="rId8"/>
    <p:sldId id="6279004" r:id="rId10"/>
    <p:sldId id="6279007" r:id="rId11"/>
    <p:sldId id="6279024" r:id="rId12"/>
    <p:sldId id="6279025" r:id="rId13"/>
    <p:sldId id="6279076" r:id="rId14"/>
    <p:sldId id="6279255" r:id="rId15"/>
    <p:sldId id="6279252" r:id="rId16"/>
    <p:sldId id="6279254" r:id="rId17"/>
    <p:sldId id="6279253" r:id="rId18"/>
    <p:sldId id="6279279" r:id="rId19"/>
    <p:sldId id="6279077" r:id="rId20"/>
    <p:sldId id="6279027" r:id="rId21"/>
    <p:sldId id="6279028" r:id="rId22"/>
    <p:sldId id="6279300" r:id="rId23"/>
    <p:sldId id="6279301" r:id="rId24"/>
    <p:sldId id="6279302" r:id="rId25"/>
    <p:sldId id="6279303" r:id="rId26"/>
    <p:sldId id="6279304" r:id="rId27"/>
    <p:sldId id="6279305" r:id="rId28"/>
    <p:sldId id="6279256" r:id="rId29"/>
    <p:sldId id="6279257" r:id="rId30"/>
    <p:sldId id="6279078" r:id="rId31"/>
    <p:sldId id="6279278" r:id="rId32"/>
    <p:sldId id="6279227" r:id="rId33"/>
    <p:sldId id="6279119" r:id="rId34"/>
    <p:sldId id="6279080" r:id="rId35"/>
    <p:sldId id="6279082" r:id="rId36"/>
    <p:sldId id="6279083" r:id="rId37"/>
    <p:sldId id="6279120" r:id="rId38"/>
    <p:sldId id="6279261" r:id="rId39"/>
    <p:sldId id="6279262" r:id="rId40"/>
    <p:sldId id="6279263" r:id="rId41"/>
    <p:sldId id="6279258" r:id="rId42"/>
    <p:sldId id="6279259" r:id="rId43"/>
    <p:sldId id="6279260" r:id="rId44"/>
    <p:sldId id="6278995" r:id="rId45"/>
  </p:sldIdLst>
  <p:sldSz cx="9144000" cy="5143500" type="screen16x9"/>
  <p:notesSz cx="6858000" cy="9144000"/>
  <p:custDataLst>
    <p:tags r:id="rId5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84" userDrawn="1">
          <p15:clr>
            <a:srgbClr val="A4A3A4"/>
          </p15:clr>
        </p15:guide>
        <p15:guide id="4" pos="5631" userDrawn="1">
          <p15:clr>
            <a:srgbClr val="A4A3A4"/>
          </p15:clr>
        </p15:guide>
        <p15:guide id="11" orient="horz" pos="322" userDrawn="1">
          <p15:clr>
            <a:srgbClr val="A4A3A4"/>
          </p15:clr>
        </p15:guide>
        <p15:guide id="6" orient="horz" pos="3027" userDrawn="1">
          <p15:clr>
            <a:srgbClr val="A4A3A4"/>
          </p15:clr>
        </p15:guide>
        <p15:guide id="7" pos="5532" userDrawn="1">
          <p15:clr>
            <a:srgbClr val="A4A3A4"/>
          </p15:clr>
        </p15:guide>
        <p15:guide id="9" pos="395" userDrawn="1">
          <p15:clr>
            <a:srgbClr val="A4A3A4"/>
          </p15:clr>
        </p15:guide>
        <p15:guide id="10" orient="horz" pos="29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FCC7A"/>
    <a:srgbClr val="8291A0"/>
    <a:srgbClr val="0A3DFF"/>
    <a:srgbClr val="D8DEDE"/>
    <a:srgbClr val="000038"/>
    <a:srgbClr val="D9D9D9"/>
    <a:srgbClr val="FFFFFF"/>
    <a:srgbClr val="0B3DFF"/>
    <a:srgbClr val="04D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0" autoAdjust="0"/>
    <p:restoredTop sz="94660"/>
  </p:normalViewPr>
  <p:slideViewPr>
    <p:cSldViewPr snapToGrid="0" showGuides="1">
      <p:cViewPr varScale="1">
        <p:scale>
          <a:sx n="136" d="100"/>
          <a:sy n="136" d="100"/>
        </p:scale>
        <p:origin x="1290" y="120"/>
      </p:cViewPr>
      <p:guideLst>
        <p:guide pos="284"/>
        <p:guide pos="5631"/>
        <p:guide orient="horz" pos="322"/>
        <p:guide orient="horz" pos="3027"/>
        <p:guide pos="5532"/>
        <p:guide pos="395"/>
        <p:guide orient="horz" pos="29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3" Type="http://schemas.openxmlformats.org/officeDocument/2006/relationships/tags" Target="tags/tag70.xml"/><Relationship Id="rId52" Type="http://schemas.openxmlformats.org/officeDocument/2006/relationships/customXml" Target="../customXml/item3.xml"/><Relationship Id="rId51" Type="http://schemas.openxmlformats.org/officeDocument/2006/relationships/customXml" Target="../customXml/item2.xml"/><Relationship Id="rId50" Type="http://schemas.openxmlformats.org/officeDocument/2006/relationships/customXml" Target="../customXml/item1.xml"/><Relationship Id="rId5" Type="http://schemas.openxmlformats.org/officeDocument/2006/relationships/slideMaster" Target="slideMasters/slideMaster4.xml"/><Relationship Id="rId49" Type="http://schemas.openxmlformats.org/officeDocument/2006/relationships/commentAuthors" Target="commentAuthors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37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0" Type="http://schemas.openxmlformats.org/officeDocument/2006/relationships/slide" Target="slides/slide32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23E41A2-698A-E141-AD29-8F57B7C916CF}" type="datetimeFigureOut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dirty="0"/>
              <a:t>单击此处编辑母版文本样式</a:t>
            </a:r>
            <a:endParaRPr kumimoji="1" lang="zh-CN" altLang="en-US" dirty="0"/>
          </a:p>
          <a:p>
            <a:pPr lvl="1"/>
            <a:r>
              <a:rPr kumimoji="1" lang="zh-CN" altLang="en-US" dirty="0"/>
              <a:t>二级</a:t>
            </a:r>
            <a:endParaRPr kumimoji="1" lang="zh-CN" altLang="en-US" dirty="0"/>
          </a:p>
          <a:p>
            <a:pPr lvl="2"/>
            <a:r>
              <a:rPr kumimoji="1" lang="zh-CN" altLang="en-US" dirty="0"/>
              <a:t>三级</a:t>
            </a:r>
            <a:endParaRPr kumimoji="1" lang="zh-CN" altLang="en-US" dirty="0"/>
          </a:p>
          <a:p>
            <a:pPr lvl="3"/>
            <a:r>
              <a:rPr kumimoji="1" lang="zh-CN" altLang="en-US" dirty="0"/>
              <a:t>四级</a:t>
            </a:r>
            <a:endParaRPr kumimoji="1" lang="zh-CN" altLang="en-US" dirty="0"/>
          </a:p>
          <a:p>
            <a:pPr lvl="4"/>
            <a:r>
              <a:rPr kumimoji="1" lang="zh-CN" altLang="en-US" dirty="0"/>
              <a:t>五级</a:t>
            </a:r>
            <a:endParaRPr kumimoji="1"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1B48DE0-D98B-1240-9211-900FC2EE448C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B48DE0-D98B-1240-9211-900FC2EE448C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ppt-08"/>
          <p:cNvPicPr>
            <a:picLocks noChangeAspect="1"/>
          </p:cNvPicPr>
          <p:nvPr/>
        </p:nvPicPr>
        <p:blipFill>
          <a:blip r:embed="rId2"/>
          <a:srcRect b="4120"/>
          <a:stretch>
            <a:fillRect/>
          </a:stretch>
        </p:blipFill>
        <p:spPr>
          <a:xfrm>
            <a:off x="-8096" y="216218"/>
            <a:ext cx="9152096" cy="4931569"/>
          </a:xfrm>
          <a:prstGeom prst="rect">
            <a:avLst/>
          </a:prstGeom>
        </p:spPr>
      </p:pic>
      <p:pic>
        <p:nvPicPr>
          <p:cNvPr id="3" name="图片 2" descr="哈啰logo_标准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00" y="216000"/>
            <a:ext cx="446628" cy="216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3739" y="198295"/>
            <a:ext cx="6780239" cy="405000"/>
          </a:xfrm>
        </p:spPr>
        <p:txBody>
          <a:bodyPr>
            <a:normAutofit/>
          </a:bodyPr>
          <a:lstStyle>
            <a:lvl1pPr>
              <a:defRPr sz="27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100A-615D-43E7-8235-CE0F060E335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219CC-CABD-4CB8-9362-8BF2BF8A6EE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24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57B5CA6-3858-4BC0-9A4D-7F4F732B6A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6C368324-8622-47DE-8726-A5C590052F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883535" y="2222500"/>
            <a:ext cx="4918710" cy="528955"/>
          </a:xfrm>
        </p:spPr>
        <p:txBody>
          <a:bodyPr vert="horz" lIns="90000" tIns="46800" rIns="90000" bIns="46800" rtlCol="0" anchor="ctr" anchorCtr="0">
            <a:noAutofit/>
          </a:bodyPr>
          <a:lstStyle>
            <a:lvl1pPr>
              <a:defRPr sz="2800">
                <a:solidFill>
                  <a:srgbClr val="0FCC7A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459000" y="4735800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35800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658200" y="4735800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685"/>
            <a:ext cx="7886700" cy="479425"/>
          </a:xfrm>
        </p:spPr>
        <p:txBody>
          <a:bodyPr>
            <a:noAutofit/>
          </a:bodyPr>
          <a:lstStyle>
            <a:lvl1pPr>
              <a:defRPr sz="201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03605"/>
            <a:ext cx="7886700" cy="372872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hqprint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57B5CA6-3858-4BC0-9A4D-7F4F732B6A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6C368324-8622-47DE-8726-A5C590052F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57B5CA6-3858-4BC0-9A4D-7F4F732B6A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6C368324-8622-47DE-8726-A5C590052F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57B5CA6-3858-4BC0-9A4D-7F4F732B6A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6C368324-8622-47DE-8726-A5C590052F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57B5CA6-3858-4BC0-9A4D-7F4F732B6A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6C368324-8622-47DE-8726-A5C590052F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  <p:pic>
        <p:nvPicPr>
          <p:cNvPr id="7" name="图片 6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3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  <p:pic>
        <p:nvPicPr>
          <p:cNvPr id="8" name="图片 7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3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11" name="图片 10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685"/>
            <a:ext cx="7886700" cy="455295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7" name="图片 6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6" name="图片 5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9" name="图片 8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0E95-995D-334F-B2FE-0CABACB2387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7EEF-A6F3-5840-B123-CBDCB19FC9CD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9" name="图片 8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2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alphaModFix amt="70000"/>
          </a:blip>
          <a:srcRect/>
          <a:stretch>
            <a:fillRect/>
          </a:stretch>
        </p:blipFill>
        <p:spPr>
          <a:xfrm rot="5400000">
            <a:off x="322963" y="409467"/>
            <a:ext cx="126373" cy="12460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4" Type="http://schemas.openxmlformats.org/officeDocument/2006/relationships/theme" Target="../theme/theme5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theme" Target="../theme/theme6.xml"/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1180E95-995D-334F-B2FE-0CABACB2387A}" type="datetimeFigureOut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62E7EEF-A6F3-5840-B123-CBDCB19FC9CD}" type="slidenum">
              <a:rPr kumimoji="1" lang="zh-CN" altLang="en-US" smtClean="0"/>
            </a:fld>
            <a:endParaRPr kumimoji="1"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微软雅黑" panose="020B0503020204020204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4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-20115" y="0"/>
            <a:ext cx="2485016" cy="5143500"/>
          </a:xfrm>
          <a:prstGeom prst="rect">
            <a:avLst/>
          </a:prstGeom>
          <a:solidFill>
            <a:srgbClr val="EA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图片 8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3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 descr="卡通人物&#10;&#10;中度可信度描述已自动生成"/>
          <p:cNvPicPr>
            <a:picLocks noChangeAspect="1"/>
          </p:cNvPicPr>
          <p:nvPr userDrawn="1"/>
        </p:nvPicPr>
        <p:blipFill rotWithShape="1">
          <a:blip r:embed="rId3"/>
          <a:srcRect l="11027" t="32471" r="13931" b="28145"/>
          <a:stretch>
            <a:fillRect/>
          </a:stretch>
        </p:blipFill>
        <p:spPr>
          <a:xfrm>
            <a:off x="7905798" y="390308"/>
            <a:ext cx="931408" cy="2103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 descr="图片包含 徽标&#10;&#10;描述已自动生成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05372" y="379397"/>
            <a:ext cx="929214" cy="2326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 descr="图片包含 徽标&#10;&#10;描述已自动生成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05372" y="379397"/>
            <a:ext cx="929214" cy="2326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15.xml"/><Relationship Id="rId2" Type="http://schemas.openxmlformats.org/officeDocument/2006/relationships/image" Target="../media/image22.png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6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0.xml"/><Relationship Id="rId2" Type="http://schemas.openxmlformats.org/officeDocument/2006/relationships/image" Target="../media/image24.png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23.xml"/><Relationship Id="rId3" Type="http://schemas.openxmlformats.org/officeDocument/2006/relationships/image" Target="../media/image25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4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25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6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7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8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9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image" Target="../media/image40.png"/><Relationship Id="rId3" Type="http://schemas.openxmlformats.org/officeDocument/2006/relationships/tags" Target="../tags/tag30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3.xml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38.xml"/><Relationship Id="rId4" Type="http://schemas.openxmlformats.org/officeDocument/2006/relationships/image" Target="../media/image43.png"/><Relationship Id="rId3" Type="http://schemas.openxmlformats.org/officeDocument/2006/relationships/tags" Target="../tags/tag37.xml"/><Relationship Id="rId2" Type="http://schemas.openxmlformats.org/officeDocument/2006/relationships/image" Target="../media/image42.png"/><Relationship Id="rId1" Type="http://schemas.openxmlformats.org/officeDocument/2006/relationships/tags" Target="../tags/tag36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42.xml"/><Relationship Id="rId5" Type="http://schemas.openxmlformats.org/officeDocument/2006/relationships/image" Target="../media/image45.png"/><Relationship Id="rId4" Type="http://schemas.openxmlformats.org/officeDocument/2006/relationships/tags" Target="../tags/tag41.xml"/><Relationship Id="rId3" Type="http://schemas.openxmlformats.org/officeDocument/2006/relationships/image" Target="../media/image44.png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46.xml"/><Relationship Id="rId5" Type="http://schemas.openxmlformats.org/officeDocument/2006/relationships/image" Target="../media/image47.png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image" Target="../media/image46.png"/><Relationship Id="rId1" Type="http://schemas.openxmlformats.org/officeDocument/2006/relationships/tags" Target="../tags/tag43.xml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50.xml"/><Relationship Id="rId5" Type="http://schemas.openxmlformats.org/officeDocument/2006/relationships/image" Target="../media/image49.png"/><Relationship Id="rId4" Type="http://schemas.openxmlformats.org/officeDocument/2006/relationships/tags" Target="../tags/tag49.xml"/><Relationship Id="rId3" Type="http://schemas.openxmlformats.org/officeDocument/2006/relationships/image" Target="../media/image48.png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51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53.xml"/><Relationship Id="rId2" Type="http://schemas.openxmlformats.org/officeDocument/2006/relationships/image" Target="../media/image55.png"/><Relationship Id="rId1" Type="http://schemas.openxmlformats.org/officeDocument/2006/relationships/tags" Target="../tags/tag52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58.xml"/><Relationship Id="rId2" Type="http://schemas.openxmlformats.org/officeDocument/2006/relationships/image" Target="../media/image56.png"/><Relationship Id="rId1" Type="http://schemas.openxmlformats.org/officeDocument/2006/relationships/tags" Target="../tags/tag57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59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63.xml"/><Relationship Id="rId3" Type="http://schemas.openxmlformats.org/officeDocument/2006/relationships/image" Target="../media/image18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66.xml"/><Relationship Id="rId4" Type="http://schemas.openxmlformats.org/officeDocument/2006/relationships/image" Target="../media/image62.png"/><Relationship Id="rId3" Type="http://schemas.openxmlformats.org/officeDocument/2006/relationships/image" Target="../media/image61.png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64.jpeg"/><Relationship Id="rId1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1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13.xml"/><Relationship Id="rId3" Type="http://schemas.openxmlformats.org/officeDocument/2006/relationships/image" Target="../media/image21.png"/><Relationship Id="rId2" Type="http://schemas.openxmlformats.org/officeDocument/2006/relationships/tags" Target="../tags/tag12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06585" y="575176"/>
            <a:ext cx="5126675" cy="4251945"/>
            <a:chOff x="441205" y="537711"/>
            <a:chExt cx="5126675" cy="4251945"/>
          </a:xfrm>
        </p:grpSpPr>
        <p:sp>
          <p:nvSpPr>
            <p:cNvPr id="7" name="object 2"/>
            <p:cNvSpPr txBox="1"/>
            <p:nvPr/>
          </p:nvSpPr>
          <p:spPr>
            <a:xfrm>
              <a:off x="503237" y="1714779"/>
              <a:ext cx="5064643" cy="12820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defTabSz="428625">
                <a:lnSpc>
                  <a:spcPts val="5000"/>
                </a:lnSpc>
              </a:pPr>
              <a:r>
                <a:rPr lang="zh-CN" altLang="en-US" sz="3800" spc="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  <a:sym typeface="Arial" panose="020B0604020202020204"/>
                </a:rPr>
                <a:t>专利管理系统</a:t>
              </a:r>
              <a:endParaRPr lang="zh-CN" altLang="en-US" sz="38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Arial" panose="020B0604020202020204"/>
              </a:endParaRPr>
            </a:p>
            <a:p>
              <a:pPr defTabSz="428625">
                <a:lnSpc>
                  <a:spcPts val="5000"/>
                </a:lnSpc>
              </a:pPr>
              <a:r>
                <a:rPr lang="zh-CN" altLang="en-US" sz="3800" spc="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  <a:sym typeface="Arial" panose="020B0604020202020204"/>
                </a:rPr>
                <a:t>研发培训手册</a:t>
              </a:r>
              <a:endParaRPr lang="zh-CN" altLang="en-US" sz="38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Arial" panose="020B0604020202020204"/>
              </a:endParaRPr>
            </a:p>
          </p:txBody>
        </p:sp>
        <p:sp>
          <p:nvSpPr>
            <p:cNvPr id="8" name="išlïḋê"/>
            <p:cNvSpPr/>
            <p:nvPr/>
          </p:nvSpPr>
          <p:spPr>
            <a:xfrm>
              <a:off x="441205" y="4375576"/>
              <a:ext cx="1257077" cy="414080"/>
            </a:xfrm>
            <a:prstGeom prst="rect">
              <a:avLst/>
            </a:prstGeom>
            <a:noFill/>
          </p:spPr>
          <p:txBody>
            <a:bodyPr wrap="square" lIns="68580" tIns="34290" rIns="68580" bIns="34290" anchor="t">
              <a:noAutofit/>
            </a:bodyPr>
            <a:lstStyle/>
            <a:p>
              <a:pPr>
                <a:lnSpc>
                  <a:spcPts val="2600"/>
                </a:lnSpc>
              </a:pPr>
              <a:r>
                <a:rPr lang="en-US" altLang="zh-CN" sz="800" dirty="0">
                  <a:solidFill>
                    <a:schemeClr val="bg1">
                      <a:lumMod val="9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www.zhihuiya.com</a:t>
              </a:r>
              <a:endParaRPr lang="en-US" altLang="zh-CN" sz="800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503238" y="3371857"/>
              <a:ext cx="35988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bject 2"/>
            <p:cNvSpPr txBox="1"/>
            <p:nvPr/>
          </p:nvSpPr>
          <p:spPr>
            <a:xfrm>
              <a:off x="503238" y="3320628"/>
              <a:ext cx="4374348" cy="74358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defTabSz="428625">
                <a:lnSpc>
                  <a:spcPts val="5800"/>
                </a:lnSpc>
              </a:pPr>
              <a:r>
                <a:rPr lang="zh-CN" altLang="en-US" sz="1600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  <a:sym typeface="Arial" panose="020B0604020202020204"/>
                </a:rPr>
                <a:t>研发人员使用</a:t>
              </a:r>
              <a:r>
                <a:rPr lang="zh-CN" altLang="en-US" sz="1600" spc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  <a:sym typeface="Arial" panose="020B0604020202020204"/>
                </a:rPr>
                <a:t>版</a:t>
              </a:r>
              <a:endParaRPr lang="zh-CN" altLang="en-US" sz="1600" spc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  <a:sym typeface="Arial" panose="020B0604020202020204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481" y="537711"/>
              <a:ext cx="1365457" cy="3419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新建</a:t>
            </a:r>
            <a:r>
              <a:rPr lang="zh-CN">
                <a:sym typeface="+mn-ea"/>
              </a:rPr>
              <a:t>专利</a:t>
            </a:r>
            <a:r>
              <a:rPr lang="zh-CN">
                <a:sym typeface="+mn-ea"/>
              </a:rPr>
              <a:t>提案</a:t>
            </a:r>
            <a:endParaRPr lang="zh-CN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870" y="851535"/>
            <a:ext cx="7553325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 algn="l">
              <a:buClrTx/>
              <a:buSzTx/>
              <a:buFontTx/>
            </a:pPr>
            <a:r>
              <a:rPr lang="zh-CN" sz="1500">
                <a:latin typeface="+mj-ea"/>
                <a:ea typeface="+mj-ea"/>
                <a:sym typeface="+mn-ea"/>
              </a:rPr>
              <a:t>在专利管理 -- 全部案件 点击【新建】</a:t>
            </a:r>
            <a:endParaRPr lang="zh-CN" sz="1500">
              <a:latin typeface="+mj-ea"/>
              <a:ea typeface="+mj-ea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2115" y="1557020"/>
            <a:ext cx="8103235" cy="220726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新建</a:t>
            </a:r>
            <a:r>
              <a:rPr lang="zh-CN">
                <a:sym typeface="+mn-ea"/>
              </a:rPr>
              <a:t>专利</a:t>
            </a:r>
            <a:r>
              <a:rPr lang="zh-CN">
                <a:sym typeface="+mn-ea"/>
              </a:rPr>
              <a:t>提案</a:t>
            </a:r>
            <a:endParaRPr lang="zh-CN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870" y="798830"/>
            <a:ext cx="7553325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 algn="l">
              <a:buClrTx/>
              <a:buSzTx/>
              <a:buFontTx/>
            </a:pPr>
            <a:r>
              <a:rPr lang="zh-CN" sz="150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打</a:t>
            </a:r>
            <a:r>
              <a:rPr lang="en-US" altLang="zh-CN" sz="150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*</a:t>
            </a:r>
            <a:r>
              <a:rPr lang="zh-CN" altLang="en-US" sz="150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星号为必填</a:t>
            </a:r>
            <a:endParaRPr lang="zh-CN" altLang="en-US" sz="1500">
              <a:solidFill>
                <a:srgbClr val="FF0000"/>
              </a:solidFill>
              <a:latin typeface="+mj-ea"/>
              <a:ea typeface="+mj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8365" y="1190625"/>
            <a:ext cx="7119620" cy="38207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流程代办处理</a:t>
            </a:r>
            <a:endParaRPr lang="zh-CN" altLang="en-US"/>
          </a:p>
        </p:txBody>
      </p:sp>
      <p:sp>
        <p:nvSpPr>
          <p:cNvPr id="4" name="išlïḋê"/>
          <p:cNvSpPr/>
          <p:nvPr/>
        </p:nvSpPr>
        <p:spPr>
          <a:xfrm>
            <a:off x="6339411" y="4599575"/>
            <a:ext cx="1151296" cy="414080"/>
          </a:xfrm>
          <a:prstGeom prst="rect">
            <a:avLst/>
          </a:prstGeom>
          <a:noFill/>
        </p:spPr>
        <p:txBody>
          <a:bodyPr wrap="square" lIns="68580" tIns="34290" rIns="68580" bIns="34290" anchor="t">
            <a:noAutofit/>
          </a:bodyPr>
          <a:lstStyle/>
          <a:p>
            <a:pPr>
              <a:lnSpc>
                <a:spcPts val="2600"/>
              </a:lnSpc>
            </a:pPr>
            <a:r>
              <a:rPr lang="en-US" altLang="zh-CN" sz="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www.zhihuiya.com</a:t>
            </a:r>
            <a:endParaRPr lang="en-US" altLang="zh-CN" sz="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išlïḋê"/>
          <p:cNvSpPr/>
          <p:nvPr/>
        </p:nvSpPr>
        <p:spPr>
          <a:xfrm>
            <a:off x="2868295" y="1547495"/>
            <a:ext cx="1406525" cy="450850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lstStyle/>
          <a:p>
            <a:r>
              <a:rPr lang="en-US" altLang="zh-CN" sz="7000" dirty="0">
                <a:solidFill>
                  <a:srgbClr val="0FCC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en-US" altLang="zh-CN" sz="7000" dirty="0">
              <a:solidFill>
                <a:srgbClr val="0FCC7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491605" y="2879725"/>
            <a:ext cx="2265680" cy="1283335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流程待办处理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官方来文归档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>
          <a:xfrm flipH="1">
            <a:off x="6412865" y="2879725"/>
            <a:ext cx="3810" cy="55943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/>
              <a:t>审核人处理</a:t>
            </a:r>
            <a:r>
              <a:rPr lang="en-US" altLang="zh-CN"/>
              <a:t> -- </a:t>
            </a:r>
            <a:r>
              <a:rPr lang="zh-CN" altLang="en-US"/>
              <a:t>首页</a:t>
            </a:r>
            <a:r>
              <a:rPr lang="en-US" altLang="zh-CN"/>
              <a:t> -- </a:t>
            </a:r>
            <a:r>
              <a:rPr lang="zh-CN" altLang="en-US"/>
              <a:t>待办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33926" y="1085850"/>
            <a:ext cx="7525703" cy="29718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l">
              <a:buClrTx/>
              <a:buSzTx/>
              <a:buFontTx/>
            </a:pPr>
            <a:r>
              <a:rPr lang="zh-CN" altLang="en-US" sz="2000"/>
              <a:t>审核人处理页</a:t>
            </a:r>
            <a:endParaRPr lang="zh-CN" altLang="en-US" sz="2000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143197" y="374745"/>
            <a:ext cx="464058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266700"/>
            <a:r>
              <a:rPr lang="zh-CN" sz="1500">
                <a:latin typeface="+mj-ea"/>
                <a:ea typeface="+mj-ea"/>
                <a:sym typeface="+mn-ea"/>
              </a:rPr>
              <a:t>以下展示当案件审核时，审核进入的案件处理页：</a:t>
            </a:r>
            <a:endParaRPr lang="zh-CN" sz="1500">
              <a:latin typeface="+mj-ea"/>
              <a:ea typeface="+mj-ea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67995" y="917575"/>
            <a:ext cx="8208010" cy="39801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l">
              <a:buClrTx/>
              <a:buSzTx/>
              <a:buFontTx/>
            </a:pPr>
            <a:r>
              <a:rPr lang="zh-CN" altLang="en-US" sz="2000"/>
              <a:t>提案人转档</a:t>
            </a:r>
            <a:endParaRPr lang="zh-CN" altLang="en-US" sz="20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 b="56096"/>
          <a:stretch>
            <a:fillRect/>
          </a:stretch>
        </p:blipFill>
        <p:spPr>
          <a:xfrm>
            <a:off x="715010" y="3441065"/>
            <a:ext cx="7612380" cy="1034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10" y="814705"/>
            <a:ext cx="7573010" cy="25406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640" y="2427605"/>
            <a:ext cx="8123555" cy="24491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0" y="67310"/>
            <a:ext cx="7841615" cy="12769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 b="22446"/>
          <a:stretch>
            <a:fillRect/>
          </a:stretch>
        </p:blipFill>
        <p:spPr>
          <a:xfrm>
            <a:off x="293370" y="1502410"/>
            <a:ext cx="8054975" cy="128651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591185" y="1268095"/>
            <a:ext cx="5715" cy="800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296535" y="2360930"/>
            <a:ext cx="17145" cy="1040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330" y="2571750"/>
            <a:ext cx="7693660" cy="2382520"/>
          </a:xfrm>
          <a:prstGeom prst="rect">
            <a:avLst/>
          </a:prstGeom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b="12617"/>
          <a:stretch>
            <a:fillRect/>
          </a:stretch>
        </p:blipFill>
        <p:spPr>
          <a:xfrm>
            <a:off x="735965" y="728980"/>
            <a:ext cx="7693025" cy="21577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提案人</a:t>
            </a:r>
            <a:r>
              <a:rPr lang="zh-CN" altLang="en-US"/>
              <a:t>递交</a:t>
            </a:r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7207250" y="1221105"/>
            <a:ext cx="736600" cy="21628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CPC</a:t>
            </a:r>
            <a:r>
              <a:rPr lang="zh-CN" altLang="en-US"/>
              <a:t>递交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26438"/>
          <a:stretch>
            <a:fillRect/>
          </a:stretch>
        </p:blipFill>
        <p:spPr>
          <a:xfrm>
            <a:off x="370840" y="774700"/>
            <a:ext cx="5821680" cy="22917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465" y="2354580"/>
            <a:ext cx="5459730" cy="26962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5" name="直接箭头连接符 4"/>
          <p:cNvCxnSpPr/>
          <p:nvPr/>
        </p:nvCxnSpPr>
        <p:spPr>
          <a:xfrm>
            <a:off x="3394710" y="2723515"/>
            <a:ext cx="432435" cy="1174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05" y="209550"/>
            <a:ext cx="5519420" cy="743585"/>
          </a:xfrm>
        </p:spPr>
        <p:txBody>
          <a:bodyPr>
            <a:noAutofit/>
          </a:bodyPr>
          <a:p>
            <a:r>
              <a:rPr lang="en-US" altLang="zh-CN" sz="1800">
                <a:solidFill>
                  <a:schemeClr val="tx1"/>
                </a:solidFill>
              </a:rPr>
              <a:t>24</a:t>
            </a:r>
            <a:r>
              <a:rPr lang="zh-CN" altLang="en-US" sz="1800">
                <a:solidFill>
                  <a:schemeClr val="tx1"/>
                </a:solidFill>
              </a:rPr>
              <a:t>小时免签失效过后递交时会需要</a:t>
            </a:r>
            <a:r>
              <a:rPr lang="zh-CN" altLang="en-US" sz="1800">
                <a:solidFill>
                  <a:schemeClr val="tx1"/>
                </a:solidFill>
              </a:rPr>
              <a:t>重新扫码。</a:t>
            </a:r>
            <a:br>
              <a:rPr lang="zh-CN" altLang="en-US" sz="1800">
                <a:solidFill>
                  <a:schemeClr val="tx1"/>
                </a:solidFill>
              </a:rPr>
            </a:br>
            <a:br>
              <a:rPr lang="zh-CN" altLang="en-US" sz="1800">
                <a:solidFill>
                  <a:schemeClr val="tx1"/>
                </a:solidFill>
              </a:rPr>
            </a:br>
            <a:r>
              <a:rPr lang="zh-CN" altLang="en-US" sz="1800">
                <a:solidFill>
                  <a:schemeClr val="tx1"/>
                </a:solidFill>
              </a:rPr>
              <a:t>请联系</a:t>
            </a:r>
            <a:r>
              <a:rPr lang="en-US" altLang="zh-CN" sz="1800">
                <a:solidFill>
                  <a:schemeClr val="tx1"/>
                </a:solidFill>
              </a:rPr>
              <a:t> </a:t>
            </a:r>
            <a:r>
              <a:rPr lang="zh-CN" altLang="en-US" sz="1800">
                <a:solidFill>
                  <a:schemeClr val="tx1"/>
                </a:solidFill>
              </a:rPr>
              <a:t>朱妍妮，联系方式：15760326260</a:t>
            </a:r>
            <a:endParaRPr lang="zh-CN" altLang="en-US" sz="180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5175" y="991235"/>
            <a:ext cx="7520305" cy="40754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013"/>
          <p:cNvSpPr txBox="1"/>
          <p:nvPr/>
        </p:nvSpPr>
        <p:spPr>
          <a:xfrm>
            <a:off x="696978" y="321629"/>
            <a:ext cx="2473265" cy="439422"/>
          </a:xfrm>
          <a:prstGeom prst="rect">
            <a:avLst/>
          </a:prstGeom>
        </p:spPr>
        <p:txBody>
          <a:bodyPr vert="horz" rtlCol="0" anchor="t" anchorCtr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目录</a:t>
            </a:r>
            <a:endParaRPr kumimoji="0" lang="zh-CN" altLang="en-US" sz="16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5586" y="1141529"/>
            <a:ext cx="2364141" cy="2711450"/>
            <a:chOff x="-430529" y="1562534"/>
            <a:chExt cx="2364141" cy="2711450"/>
          </a:xfrm>
        </p:grpSpPr>
        <p:sp>
          <p:nvSpPr>
            <p:cNvPr id="6" name="išlïḋê"/>
            <p:cNvSpPr/>
            <p:nvPr/>
          </p:nvSpPr>
          <p:spPr>
            <a:xfrm>
              <a:off x="476251" y="1562534"/>
              <a:ext cx="1457360" cy="342627"/>
            </a:xfrm>
            <a:prstGeom prst="rect">
              <a:avLst/>
            </a:prstGeom>
            <a:noFill/>
          </p:spPr>
          <p:txBody>
            <a:bodyPr wrap="square" lIns="68580" tIns="34290" rIns="68580" bIns="34290" anchor="ctr">
              <a:noAutofit/>
            </a:bodyPr>
            <a:lstStyle/>
            <a:p>
              <a:pPr algn="r">
                <a:lnSpc>
                  <a:spcPts val="2000"/>
                </a:lnSpc>
                <a:buClrTx/>
                <a:buSzTx/>
                <a:buFontTx/>
              </a:pPr>
              <a:r>
                <a:rPr lang="en-US" altLang="zh-CN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01 </a:t>
              </a:r>
              <a:r>
                <a:rPr lang="zh-CN" altLang="en-US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访问方式</a:t>
              </a:r>
              <a:endPara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endParaRPr>
            </a:p>
          </p:txBody>
        </p:sp>
        <p:sp>
          <p:nvSpPr>
            <p:cNvPr id="9" name="išlïḋê"/>
            <p:cNvSpPr/>
            <p:nvPr/>
          </p:nvSpPr>
          <p:spPr>
            <a:xfrm>
              <a:off x="615300" y="2351961"/>
              <a:ext cx="1318312" cy="342627"/>
            </a:xfrm>
            <a:prstGeom prst="rect">
              <a:avLst/>
            </a:prstGeom>
            <a:noFill/>
          </p:spPr>
          <p:txBody>
            <a:bodyPr wrap="square" lIns="68580" tIns="34290" rIns="68580" bIns="34290" anchor="ctr">
              <a:no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altLang="zh-CN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02 </a:t>
              </a:r>
              <a:r>
                <a:rPr lang="zh-CN" altLang="en-US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专利</a:t>
              </a:r>
              <a:r>
                <a:rPr lang="zh-CN" altLang="en-US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申请</a:t>
              </a:r>
              <a:endPara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endParaRPr>
            </a:p>
          </p:txBody>
        </p:sp>
        <p:sp>
          <p:nvSpPr>
            <p:cNvPr id="10" name="išlïḋê"/>
            <p:cNvSpPr/>
            <p:nvPr/>
          </p:nvSpPr>
          <p:spPr>
            <a:xfrm>
              <a:off x="-66039" y="3141144"/>
              <a:ext cx="1999615" cy="342900"/>
            </a:xfrm>
            <a:prstGeom prst="rect">
              <a:avLst/>
            </a:prstGeom>
            <a:noFill/>
          </p:spPr>
          <p:txBody>
            <a:bodyPr wrap="square" lIns="68580" tIns="34290" rIns="68580" bIns="34290" anchor="ctr">
              <a:no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altLang="zh-CN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03 </a:t>
              </a:r>
              <a:r>
                <a:rPr lang="zh-CN" altLang="en-US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流程待办处理</a:t>
              </a:r>
              <a:endPara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endParaRPr>
            </a:p>
          </p:txBody>
        </p:sp>
        <p:sp>
          <p:nvSpPr>
            <p:cNvPr id="11" name="išlïḋê"/>
            <p:cNvSpPr/>
            <p:nvPr/>
          </p:nvSpPr>
          <p:spPr>
            <a:xfrm>
              <a:off x="-430529" y="3931084"/>
              <a:ext cx="2364105" cy="342900"/>
            </a:xfrm>
            <a:prstGeom prst="rect">
              <a:avLst/>
            </a:prstGeom>
            <a:noFill/>
          </p:spPr>
          <p:txBody>
            <a:bodyPr wrap="square" lIns="68580" tIns="34290" rIns="68580" bIns="34290" anchor="ctr">
              <a:no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altLang="zh-CN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04 </a:t>
              </a:r>
              <a:r>
                <a:rPr lang="zh-CN" altLang="en-US" sz="14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POSans R" panose="00020600040101010101" pitchFamily="18" charset="-122"/>
                </a:rPr>
                <a:t>专利跟踪查询</a:t>
              </a:r>
              <a:endPara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endParaRPr>
            </a:p>
          </p:txBody>
        </p:sp>
      </p:grpSp>
      <p:sp>
        <p:nvSpPr>
          <p:cNvPr id="2" name="išlïḋê"/>
          <p:cNvSpPr/>
          <p:nvPr/>
        </p:nvSpPr>
        <p:spPr>
          <a:xfrm>
            <a:off x="2726691" y="1530784"/>
            <a:ext cx="2364105" cy="342900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p>
            <a:pPr algn="r">
              <a:lnSpc>
                <a:spcPts val="2000"/>
              </a:lnSpc>
            </a:pPr>
            <a:r>
              <a:rPr lang="en-US" altLang="zh-CN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05 </a:t>
            </a:r>
            <a:r>
              <a: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海外</a:t>
            </a:r>
            <a:r>
              <a: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申请</a:t>
            </a:r>
            <a:endParaRPr lang="zh-CN" altLang="en-US" sz="1400" spc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</a:endParaRPr>
          </a:p>
          <a:p>
            <a:pPr algn="r">
              <a:lnSpc>
                <a:spcPts val="2000"/>
              </a:lnSpc>
            </a:pPr>
            <a:endParaRPr lang="zh-CN" altLang="en-US" sz="1400" spc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</a:endParaRPr>
          </a:p>
          <a:p>
            <a:pPr algn="r">
              <a:lnSpc>
                <a:spcPts val="2000"/>
              </a:lnSpc>
            </a:pPr>
            <a:endParaRPr lang="zh-CN" altLang="en-US" sz="1400" spc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</a:endParaRPr>
          </a:p>
          <a:p>
            <a:pPr algn="r">
              <a:lnSpc>
                <a:spcPts val="2000"/>
              </a:lnSpc>
            </a:pPr>
            <a:r>
              <a:rPr lang="en-US" altLang="zh-CN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06</a:t>
            </a:r>
            <a:r>
              <a: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版权</a:t>
            </a:r>
            <a:r>
              <a:rPr lang="zh-CN" altLang="en-US" sz="14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POSans R" panose="00020600040101010101" pitchFamily="18" charset="-122"/>
              </a:rPr>
              <a:t>申请</a:t>
            </a:r>
            <a:endParaRPr lang="zh-CN" altLang="en-US" sz="1400" spc="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POSans R" panose="00020600040101010101" pitchFamily="18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CPC</a:t>
            </a:r>
            <a:r>
              <a:rPr lang="zh-CN" altLang="en-US"/>
              <a:t>递交状态</a:t>
            </a:r>
            <a:r>
              <a:rPr lang="zh-CN" altLang="en-US"/>
              <a:t>查看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665" y="692785"/>
            <a:ext cx="4906645" cy="23444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725" y="2450465"/>
            <a:ext cx="6753225" cy="28511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741035" y="1057910"/>
            <a:ext cx="3048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在浏览器上方页签中切换到任务处理页面，必须重新转档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再递交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5615" y="728980"/>
            <a:ext cx="5805170" cy="18992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2132330"/>
            <a:ext cx="5182235" cy="20548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zh-CN" sz="2700"/>
              <a:t>官方来文归档</a:t>
            </a:r>
            <a:endParaRPr lang="zh-CN" sz="2700"/>
          </a:p>
        </p:txBody>
      </p:sp>
      <p:pic>
        <p:nvPicPr>
          <p:cNvPr id="10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130040" y="3465830"/>
            <a:ext cx="4799965" cy="15779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6557645" y="785495"/>
            <a:ext cx="2301240" cy="13468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p>
            <a:r>
              <a:rPr lang="zh-CN" sz="1500">
                <a:latin typeface="+mj-ea"/>
                <a:ea typeface="+mj-ea"/>
                <a:cs typeface="+mj-ea"/>
              </a:rPr>
              <a:t>说明：</a:t>
            </a:r>
            <a:endParaRPr lang="zh-CN" sz="1500">
              <a:latin typeface="+mj-ea"/>
              <a:ea typeface="+mj-ea"/>
              <a:cs typeface="+mj-ea"/>
            </a:endParaRPr>
          </a:p>
          <a:p>
            <a:r>
              <a:rPr lang="en-US" sz="150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CPC解析：</a:t>
            </a:r>
            <a:r>
              <a:rPr lang="zh-CN" altLang="en-US" sz="150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用于</a:t>
            </a:r>
            <a:r>
              <a:rPr lang="zh-CN" altLang="en-US" sz="1500">
                <a:solidFill>
                  <a:srgbClr val="FF0000"/>
                </a:solidFill>
                <a:latin typeface="+mj-ea"/>
                <a:ea typeface="+mj-ea"/>
                <a:cs typeface="+mj-ea"/>
                <a:sym typeface="+mn-ea"/>
              </a:rPr>
              <a:t>中国官方下发的</a:t>
            </a:r>
            <a:r>
              <a:rPr lang="en-US" altLang="zh-CN" sz="1500">
                <a:solidFill>
                  <a:srgbClr val="FF0000"/>
                </a:solidFill>
                <a:latin typeface="+mj-ea"/>
                <a:ea typeface="+mj-ea"/>
                <a:cs typeface="+mj-ea"/>
                <a:sym typeface="+mn-ea"/>
              </a:rPr>
              <a:t>CPC</a:t>
            </a:r>
            <a:r>
              <a:rPr lang="zh-CN" altLang="en-US" sz="1500">
                <a:solidFill>
                  <a:srgbClr val="FF0000"/>
                </a:solidFill>
                <a:latin typeface="+mj-ea"/>
                <a:ea typeface="+mj-ea"/>
                <a:cs typeface="+mj-ea"/>
                <a:sym typeface="+mn-ea"/>
              </a:rPr>
              <a:t>压缩包</a:t>
            </a:r>
            <a:r>
              <a:rPr lang="zh-CN" altLang="en-US" sz="150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。</a:t>
            </a:r>
            <a:endParaRPr lang="zh-CN" altLang="en-US" sz="1500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r>
              <a:rPr lang="en-US" sz="150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OCR</a:t>
            </a:r>
            <a:r>
              <a:rPr lang="zh-CN" altLang="en-US" sz="150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解析：用于</a:t>
            </a:r>
            <a:r>
              <a:rPr lang="zh-CN" altLang="en-US" sz="1500">
                <a:solidFill>
                  <a:srgbClr val="FF0000"/>
                </a:solidFill>
                <a:latin typeface="+mj-ea"/>
                <a:ea typeface="+mj-ea"/>
                <a:cs typeface="+mj-ea"/>
                <a:sym typeface="+mn-ea"/>
              </a:rPr>
              <a:t>中国官方下发的通知书文件</a:t>
            </a:r>
            <a:r>
              <a:rPr lang="zh-CN" altLang="en-US" sz="150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。</a:t>
            </a:r>
            <a:endParaRPr lang="zh-CN" altLang="en-US" sz="1500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endParaRPr lang="zh-CN" altLang="en-US" sz="150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500">
              <a:solidFill>
                <a:srgbClr val="FF0000"/>
              </a:solidFill>
              <a:latin typeface="+mj-ea"/>
              <a:ea typeface="+mj-ea"/>
              <a:cs typeface="+mj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5260975" y="3325495"/>
            <a:ext cx="0" cy="1029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1094740" y="3059430"/>
            <a:ext cx="960755" cy="154940"/>
          </a:xfrm>
          <a:prstGeom prst="straightConnector1">
            <a:avLst/>
          </a:prstGeom>
          <a:ln w="31750" cap="rnd">
            <a:solidFill>
              <a:srgbClr val="FF0000"/>
            </a:solidFill>
            <a:round/>
            <a:tailEnd type="arrow" w="med" len="med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zh-CN" altLang="en-US" sz="2700"/>
              <a:t>非官文文档</a:t>
            </a:r>
            <a:r>
              <a:rPr lang="zh-CN" altLang="en-US" sz="2700"/>
              <a:t>上传</a:t>
            </a:r>
            <a:endParaRPr lang="zh-CN" altLang="en-US" sz="27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9770" y="1477645"/>
            <a:ext cx="7815580" cy="24371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9770" y="915670"/>
            <a:ext cx="4572000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 algn="l">
              <a:buClrTx/>
              <a:buSzTx/>
              <a:buFontTx/>
            </a:pP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在专利详情页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文档页签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点击【上传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文档】</a:t>
            </a:r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专利跟踪查询</a:t>
            </a:r>
            <a:endParaRPr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4294967295"/>
          </p:nvPr>
        </p:nvSpPr>
        <p:spPr>
          <a:xfrm>
            <a:off x="6491605" y="2879725"/>
            <a:ext cx="2265680" cy="1283335"/>
          </a:xfrm>
        </p:spPr>
        <p:txBody>
          <a:bodyPr>
            <a:normAutofit/>
          </a:bodyPr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我的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案件跟踪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专利信息查询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专利流程跟踪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专利文档下载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sp>
        <p:nvSpPr>
          <p:cNvPr id="2" name="išlïḋê"/>
          <p:cNvSpPr/>
          <p:nvPr>
            <p:custDataLst>
              <p:tags r:id="rId1"/>
            </p:custDataLst>
          </p:nvPr>
        </p:nvSpPr>
        <p:spPr>
          <a:xfrm>
            <a:off x="2868295" y="1547495"/>
            <a:ext cx="1406525" cy="450850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p>
            <a:r>
              <a:rPr lang="en-US" altLang="zh-CN" sz="7000" dirty="0">
                <a:solidFill>
                  <a:srgbClr val="0FCC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en-US" altLang="zh-CN" sz="7000" dirty="0">
              <a:solidFill>
                <a:srgbClr val="0FCC7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>
          <a:xfrm flipH="1">
            <a:off x="6408420" y="2879725"/>
            <a:ext cx="8255" cy="10845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我的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4180" y="951865"/>
            <a:ext cx="8335010" cy="182499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p>
            <a:pPr indent="266700" algn="l"/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在我的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我发起的提案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中，可以监控到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“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作为提案人的提案的大致审批动态；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例如：进行中、流程审核通过、流程被驳回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我的提案草稿：查看新建提案后保存的草稿；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我的专利：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我发明的：查看作为发明人之一，提案通过后的专利案件；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我发起的：查看作为提案人，提案通过后的专利案件；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266700" algn="l"/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40435" y="2976245"/>
            <a:ext cx="7818120" cy="1932940"/>
            <a:chOff x="1255" y="3393"/>
            <a:chExt cx="12312" cy="3044"/>
          </a:xfrm>
        </p:grpSpPr>
        <p:pic>
          <p:nvPicPr>
            <p:cNvPr id="2" name="图片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255" y="3393"/>
              <a:ext cx="12313" cy="304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255" y="3393"/>
              <a:ext cx="1529" cy="1423"/>
            </a:xfrm>
            <a:prstGeom prst="rect">
              <a:avLst/>
            </a:prstGeom>
          </p:spPr>
        </p:pic>
      </p:grpSp>
    </p:spTree>
    <p:custDataLst>
      <p:tags r:id="rId5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zh-CN" altLang="en-US" sz="2400">
                <a:sym typeface="+mn-ea"/>
              </a:rPr>
              <a:t>专利案件查询</a:t>
            </a:r>
            <a:endParaRPr lang="zh-CN" altLang="en-US" sz="2400"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30104" y="891064"/>
            <a:ext cx="7559993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/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专利管理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案件查询的栏目下，点击具体专利，可以查看专利申请的详情。</a:t>
            </a:r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44500" y="1598930"/>
            <a:ext cx="8331835" cy="13493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860675" y="3102610"/>
            <a:ext cx="6054090" cy="182816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zh-CN" altLang="en-US" sz="2400">
                <a:sym typeface="+mn-ea"/>
              </a:rPr>
              <a:t>专利查询</a:t>
            </a:r>
            <a:r>
              <a:rPr lang="en-US" altLang="zh-CN" sz="2400">
                <a:sym typeface="+mn-ea"/>
              </a:rPr>
              <a:t>-</a:t>
            </a:r>
            <a:r>
              <a:rPr lang="zh-CN" altLang="en-US" sz="2400">
                <a:sym typeface="+mn-ea"/>
              </a:rPr>
              <a:t>筛选</a:t>
            </a:r>
            <a:endParaRPr lang="zh-CN" altLang="en-US" sz="240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2878" y="806851"/>
            <a:ext cx="289242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304800" algn="l">
              <a:buClrTx/>
              <a:buSzTx/>
              <a:buFontTx/>
            </a:pP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专利管理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案件查询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筛选</a:t>
            </a:r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304800" algn="l">
              <a:buClrTx/>
              <a:buSzTx/>
              <a:buFontTx/>
            </a:pP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2900" y="1096645"/>
            <a:ext cx="5626100" cy="203009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327140" y="1360170"/>
            <a:ext cx="2559685" cy="2619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p>
            <a:r>
              <a:rPr lang="zh-CN" altLang="en-US" sz="1500">
                <a:latin typeface="+mj-ea"/>
                <a:ea typeface="+mj-ea"/>
                <a:sym typeface="+mn-ea"/>
              </a:rPr>
              <a:t>高级筛选：字段条件支持选择搜索类型，例如</a:t>
            </a:r>
            <a:r>
              <a:rPr lang="en-US" altLang="zh-CN" sz="1500">
                <a:latin typeface="+mj-ea"/>
                <a:ea typeface="+mj-ea"/>
                <a:sym typeface="+mn-ea"/>
              </a:rPr>
              <a:t>“</a:t>
            </a:r>
            <a:r>
              <a:rPr lang="zh-CN" altLang="en-US" sz="1500">
                <a:latin typeface="+mj-ea"/>
                <a:ea typeface="+mj-ea"/>
                <a:sym typeface="+mn-ea"/>
              </a:rPr>
              <a:t>包含</a:t>
            </a:r>
            <a:r>
              <a:rPr lang="en-US" altLang="zh-CN" sz="1500">
                <a:latin typeface="+mj-ea"/>
                <a:ea typeface="+mj-ea"/>
                <a:sym typeface="+mn-ea"/>
              </a:rPr>
              <a:t>”</a:t>
            </a:r>
            <a:r>
              <a:rPr lang="zh-CN" altLang="en-US" sz="1500">
                <a:latin typeface="+mj-ea"/>
                <a:ea typeface="+mj-ea"/>
                <a:sym typeface="+mn-ea"/>
              </a:rPr>
              <a:t>则是</a:t>
            </a:r>
            <a:r>
              <a:rPr lang="zh-CN" altLang="en-US" sz="1500">
                <a:latin typeface="+mj-ea"/>
                <a:ea typeface="+mj-ea"/>
                <a:sym typeface="+mn-ea"/>
              </a:rPr>
              <a:t>模糊搜索。支持</a:t>
            </a:r>
            <a:r>
              <a:rPr lang="zh-CN" altLang="en-US" sz="1500">
                <a:latin typeface="+mj-ea"/>
                <a:ea typeface="+mj-ea"/>
                <a:sym typeface="+mn-ea"/>
              </a:rPr>
              <a:t>搭配多个条件。</a:t>
            </a:r>
            <a:endParaRPr lang="zh-CN" altLang="en-US" sz="1500">
              <a:latin typeface="+mj-ea"/>
              <a:ea typeface="+mj-ea"/>
            </a:endParaRPr>
          </a:p>
          <a:p>
            <a:endParaRPr lang="zh-CN" altLang="en-US" sz="1500">
              <a:latin typeface="+mj-ea"/>
              <a:ea typeface="+mj-ea"/>
            </a:endParaRPr>
          </a:p>
          <a:p>
            <a:endParaRPr lang="zh-CN" altLang="en-US" sz="1500">
              <a:latin typeface="+mj-ea"/>
              <a:ea typeface="+mj-ea"/>
            </a:endParaRPr>
          </a:p>
          <a:p>
            <a:r>
              <a:rPr lang="zh-CN" altLang="en-US" sz="1500">
                <a:latin typeface="+mj-ea"/>
                <a:ea typeface="+mj-ea"/>
                <a:sym typeface="+mn-ea"/>
              </a:rPr>
              <a:t>批量筛选：批量搜索框内为精准搜索，精确匹配到系统信息才查询出，支持搭配下方筛选多个条件。</a:t>
            </a:r>
            <a:endParaRPr lang="zh-CN" altLang="en-US" sz="1500">
              <a:latin typeface="+mj-ea"/>
              <a:ea typeface="+mj-ea"/>
            </a:endParaRPr>
          </a:p>
          <a:p>
            <a:endParaRPr lang="zh-CN" altLang="en-US" sz="1500">
              <a:latin typeface="+mj-ea"/>
              <a:ea typeface="+mj-ea"/>
              <a:cs typeface="+mj-ea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92175" y="3325495"/>
            <a:ext cx="5076825" cy="181800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 sz="2400"/>
              <a:t>专利流程跟踪</a:t>
            </a:r>
            <a:endParaRPr lang="zh-CN" altLang="en-US" sz="2400"/>
          </a:p>
        </p:txBody>
      </p:sp>
      <p:sp>
        <p:nvSpPr>
          <p:cNvPr id="8" name="文本框 7"/>
          <p:cNvSpPr txBox="1"/>
          <p:nvPr/>
        </p:nvSpPr>
        <p:spPr>
          <a:xfrm>
            <a:off x="419576" y="827723"/>
            <a:ext cx="2307908" cy="321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 algn="l">
              <a:buClrTx/>
              <a:buSzTx/>
              <a:buFontTx/>
            </a:pPr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跟踪案件流程进展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6327140" y="1020445"/>
            <a:ext cx="2559685" cy="179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p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提案流程跟踪路径：专利管理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专利提案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提案详情页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流程日志页签</a:t>
            </a:r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专利流程跟踪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路径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：专利管理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案件查询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专利详情页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流程日志页签</a:t>
            </a:r>
            <a:endParaRPr lang="zh-CN" altLang="en-US" sz="1500">
              <a:latin typeface="+mj-ea"/>
              <a:ea typeface="+mj-ea"/>
              <a:cs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00355" y="1221105"/>
            <a:ext cx="5036185" cy="18408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226310" y="2980055"/>
            <a:ext cx="5494020" cy="208153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 sz="2400"/>
              <a:t>专利管理 </a:t>
            </a:r>
            <a:r>
              <a:rPr lang="en-US" altLang="zh-CN" sz="2400"/>
              <a:t>-- </a:t>
            </a:r>
            <a:r>
              <a:rPr sz="2400"/>
              <a:t>自定义表头</a:t>
            </a:r>
            <a:endParaRPr sz="2400"/>
          </a:p>
        </p:txBody>
      </p:sp>
      <p:sp>
        <p:nvSpPr>
          <p:cNvPr id="6" name="文本框 5"/>
          <p:cNvSpPr txBox="1"/>
          <p:nvPr/>
        </p:nvSpPr>
        <p:spPr>
          <a:xfrm>
            <a:off x="398587" y="874010"/>
            <a:ext cx="658368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304800" algn="l">
              <a:buClrTx/>
              <a:buSzTx/>
              <a:buFontTx/>
            </a:pPr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在专利管理中可以查看专利申请的情况、跟踪专利申请进度。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 algn="l">
              <a:buClrTx/>
              <a:buSzTx/>
              <a:buFontTx/>
            </a:pPr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</a:rPr>
              <a:t>点击自定义表头，可以将案件的法律状态和案件状态移至表头靠前位置：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t="11214"/>
          <a:stretch>
            <a:fillRect/>
          </a:stretch>
        </p:blipFill>
        <p:spPr>
          <a:xfrm>
            <a:off x="4183380" y="3380105"/>
            <a:ext cx="4851400" cy="164909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763277" y="1712164"/>
            <a:ext cx="2939262" cy="1179134"/>
            <a:chOff x="12102" y="3595"/>
            <a:chExt cx="6172" cy="2476"/>
          </a:xfrm>
        </p:grpSpPr>
        <p:sp>
          <p:nvSpPr>
            <p:cNvPr id="9" name="文本框 8"/>
            <p:cNvSpPr txBox="1"/>
            <p:nvPr/>
          </p:nvSpPr>
          <p:spPr>
            <a:xfrm>
              <a:off x="12690" y="4107"/>
              <a:ext cx="5584" cy="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1500">
                  <a:latin typeface="微软雅黑" panose="020B0503020204020204" pitchFamily="34" charset="-122"/>
                  <a:ea typeface="微软雅黑" panose="020B0503020204020204" pitchFamily="34" charset="-122"/>
                </a:rPr>
                <a:t>法律状态：专利官方进展</a:t>
              </a:r>
              <a:endPara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>
                  <a:latin typeface="微软雅黑" panose="020B0503020204020204" pitchFamily="34" charset="-122"/>
                  <a:ea typeface="微软雅黑" panose="020B0503020204020204" pitchFamily="34" charset="-122"/>
                </a:rPr>
                <a:t>案件状态：专利具体详细进展</a:t>
              </a:r>
              <a:endPara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折角形 9"/>
            <p:cNvSpPr/>
            <p:nvPr/>
          </p:nvSpPr>
          <p:spPr>
            <a:xfrm>
              <a:off x="12102" y="3595"/>
              <a:ext cx="6144" cy="2476"/>
            </a:xfrm>
            <a:prstGeom prst="foldedCorne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1616075"/>
            <a:ext cx="3844290" cy="1680845"/>
          </a:xfrm>
          <a:prstGeom prst="rect">
            <a:avLst/>
          </a:prstGeom>
        </p:spPr>
      </p:pic>
      <p:pic>
        <p:nvPicPr>
          <p:cNvPr id="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40" y="1591945"/>
            <a:ext cx="3762375" cy="7073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直接箭头连接符 6"/>
          <p:cNvCxnSpPr/>
          <p:nvPr/>
        </p:nvCxnSpPr>
        <p:spPr>
          <a:xfrm>
            <a:off x="5430490" y="3253249"/>
            <a:ext cx="941070" cy="5911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3931255" y="1955944"/>
            <a:ext cx="360680" cy="227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 sz="2400"/>
              <a:t>专利列表页</a:t>
            </a:r>
            <a:r>
              <a:rPr lang="en-US" altLang="zh-CN" sz="2400"/>
              <a:t> -- </a:t>
            </a:r>
            <a:r>
              <a:rPr sz="2400"/>
              <a:t>导出</a:t>
            </a:r>
            <a:endParaRPr sz="2400"/>
          </a:p>
        </p:txBody>
      </p:sp>
      <p:sp>
        <p:nvSpPr>
          <p:cNvPr id="100" name="文本框 99"/>
          <p:cNvSpPr txBox="1"/>
          <p:nvPr/>
        </p:nvSpPr>
        <p:spPr>
          <a:xfrm>
            <a:off x="450013" y="887819"/>
            <a:ext cx="5802328" cy="437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可把专利列表中筛选出的数据导出excel表格。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304800"/>
            <a:r>
              <a:rPr lang="en-US" sz="750" b="0">
                <a:latin typeface="微软雅黑" panose="020B0503020204020204" pitchFamily="34" charset="-122"/>
                <a:cs typeface="Times New Roman" panose="02020603050405020304" charset="0"/>
              </a:rPr>
              <a:t> </a:t>
            </a:r>
            <a:endParaRPr lang="en-US" altLang="en-US" sz="750" b="0">
              <a:latin typeface="微软雅黑" panose="020B0503020204020204" pitchFamily="34" charset="-122"/>
              <a:cs typeface="Times New Roman" panose="02020603050405020304" charset="0"/>
            </a:endParaRPr>
          </a:p>
        </p:txBody>
      </p:sp>
      <p:pic>
        <p:nvPicPr>
          <p:cNvPr id="43" name="图片 17"/>
          <p:cNvPicPr>
            <a:picLocks noChangeAspect="1"/>
          </p:cNvPicPr>
          <p:nvPr/>
        </p:nvPicPr>
        <p:blipFill>
          <a:blip r:embed="rId1"/>
          <a:srcRect l="11319" t="7232" b="18816"/>
          <a:stretch>
            <a:fillRect/>
          </a:stretch>
        </p:blipFill>
        <p:spPr>
          <a:xfrm>
            <a:off x="189061" y="1371663"/>
            <a:ext cx="5861856" cy="2385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945" y="2222677"/>
            <a:ext cx="5773278" cy="28178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直接箭头连接符 3"/>
          <p:cNvCxnSpPr/>
          <p:nvPr/>
        </p:nvCxnSpPr>
        <p:spPr>
          <a:xfrm>
            <a:off x="877207" y="1761691"/>
            <a:ext cx="2680195" cy="1119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访问</a:t>
            </a:r>
            <a:r>
              <a:rPr lang="zh-CN" altLang="en-US"/>
              <a:t>方式</a:t>
            </a:r>
            <a:endParaRPr lang="zh-CN" altLang="en-US"/>
          </a:p>
        </p:txBody>
      </p:sp>
      <p:sp>
        <p:nvSpPr>
          <p:cNvPr id="4" name="išlïḋê"/>
          <p:cNvSpPr/>
          <p:nvPr/>
        </p:nvSpPr>
        <p:spPr>
          <a:xfrm>
            <a:off x="6339411" y="4599575"/>
            <a:ext cx="1151296" cy="414080"/>
          </a:xfrm>
          <a:prstGeom prst="rect">
            <a:avLst/>
          </a:prstGeom>
          <a:noFill/>
        </p:spPr>
        <p:txBody>
          <a:bodyPr wrap="square" lIns="68580" tIns="34290" rIns="68580" bIns="34290" anchor="t">
            <a:noAutofit/>
          </a:bodyPr>
          <a:lstStyle/>
          <a:p>
            <a:pPr>
              <a:lnSpc>
                <a:spcPts val="2600"/>
              </a:lnSpc>
            </a:pPr>
            <a:r>
              <a:rPr lang="en-US" altLang="zh-CN" sz="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www.zhihuiya.com</a:t>
            </a:r>
            <a:endParaRPr lang="en-US" altLang="zh-CN" sz="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išlïḋê"/>
          <p:cNvSpPr/>
          <p:nvPr/>
        </p:nvSpPr>
        <p:spPr>
          <a:xfrm>
            <a:off x="2868025" y="1547519"/>
            <a:ext cx="1096712" cy="450587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lstStyle/>
          <a:p>
            <a:r>
              <a:rPr lang="en-US" altLang="zh-CN" sz="7000" dirty="0">
                <a:solidFill>
                  <a:srgbClr val="0FCC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en-US" altLang="zh-CN" sz="7000" dirty="0">
              <a:solidFill>
                <a:srgbClr val="0FCC7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491605" y="2879725"/>
            <a:ext cx="2265680" cy="1283335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登录方式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首页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2"/>
            </p:custDataLst>
          </p:nvPr>
        </p:nvCxnSpPr>
        <p:spPr>
          <a:xfrm flipH="1">
            <a:off x="6407150" y="2879725"/>
            <a:ext cx="9525" cy="5981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zh-CN" altLang="en-US" sz="2400">
                <a:sym typeface="+mn-ea"/>
              </a:rPr>
              <a:t>专利文档</a:t>
            </a:r>
            <a:r>
              <a:rPr lang="en-US" altLang="zh-CN" sz="2400">
                <a:sym typeface="+mn-ea"/>
              </a:rPr>
              <a:t>-</a:t>
            </a:r>
            <a:r>
              <a:rPr lang="zh-CN" altLang="en-US" sz="2400">
                <a:sym typeface="+mn-ea"/>
              </a:rPr>
              <a:t>批量筛选下载</a:t>
            </a:r>
            <a:endParaRPr lang="zh-CN" altLang="en-US" sz="240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2878" y="974491"/>
            <a:ext cx="248031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304800" algn="l">
              <a:buClrTx/>
              <a:buSzTx/>
              <a:buFontTx/>
            </a:pP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专利管理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文档管理。</a:t>
            </a:r>
            <a:endParaRPr lang="zh-CN" sz="15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3166110" y="1296670"/>
            <a:ext cx="5168265" cy="579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p>
            <a:r>
              <a:rPr lang="zh-CN" altLang="en-US" sz="1500">
                <a:latin typeface="+mj-ea"/>
                <a:ea typeface="+mj-ea"/>
                <a:cs typeface="+mj-ea"/>
              </a:rPr>
              <a:t>下载文档：将勾选的所有文件打包成压缩包。</a:t>
            </a:r>
            <a:endParaRPr lang="zh-CN" altLang="en-US" sz="1500">
              <a:latin typeface="+mj-ea"/>
              <a:ea typeface="+mj-ea"/>
              <a:cs typeface="+mj-ea"/>
            </a:endParaRPr>
          </a:p>
          <a:p>
            <a:r>
              <a:rPr lang="zh-CN" altLang="en-US" sz="1500">
                <a:latin typeface="+mj-ea"/>
                <a:ea typeface="+mj-ea"/>
                <a:cs typeface="+mj-ea"/>
              </a:rPr>
              <a:t>导出：仅将文档列表页查询后的内容导出</a:t>
            </a:r>
            <a:r>
              <a:rPr lang="en-US" altLang="zh-CN" sz="1500">
                <a:latin typeface="+mj-ea"/>
                <a:ea typeface="+mj-ea"/>
                <a:cs typeface="+mj-ea"/>
              </a:rPr>
              <a:t>excel</a:t>
            </a:r>
            <a:r>
              <a:rPr lang="zh-CN" altLang="en-US" sz="1500">
                <a:latin typeface="+mj-ea"/>
                <a:ea typeface="+mj-ea"/>
                <a:cs typeface="+mj-ea"/>
              </a:rPr>
              <a:t>。</a:t>
            </a:r>
            <a:endParaRPr lang="zh-CN" altLang="en-US" sz="1500">
              <a:latin typeface="+mj-ea"/>
              <a:ea typeface="+mj-ea"/>
              <a:cs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2280920"/>
            <a:ext cx="8356600" cy="172402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pitchFamily="34" charset="-122"/>
              </a:rPr>
              <a:t>海外</a:t>
            </a:r>
            <a:r>
              <a: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pitchFamily="34" charset="-122"/>
              </a:rPr>
              <a:t>申请</a:t>
            </a:r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491605" y="2879725"/>
            <a:ext cx="2265680" cy="1283335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海外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评估的条件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海外评估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流程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>
          <a:xfrm flipH="1">
            <a:off x="6416040" y="2879725"/>
            <a:ext cx="635" cy="62420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šlïḋê"/>
          <p:cNvSpPr/>
          <p:nvPr>
            <p:custDataLst>
              <p:tags r:id="rId3"/>
            </p:custDataLst>
          </p:nvPr>
        </p:nvSpPr>
        <p:spPr>
          <a:xfrm>
            <a:off x="2868295" y="1547495"/>
            <a:ext cx="1406525" cy="450850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p>
            <a:r>
              <a:rPr lang="en-US" altLang="zh-CN" sz="7000" dirty="0">
                <a:solidFill>
                  <a:srgbClr val="0FCC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en-US" altLang="zh-CN" sz="7000" dirty="0">
              <a:solidFill>
                <a:srgbClr val="0FCC7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en-US" altLang="zh-CN" sz="2700"/>
              <a:t>PCT</a:t>
            </a:r>
            <a:r>
              <a:rPr lang="zh-CN" altLang="en-US" sz="2700"/>
              <a:t>申请</a:t>
            </a:r>
            <a:r>
              <a:rPr lang="en-US" altLang="zh-CN" sz="2700"/>
              <a:t>-</a:t>
            </a:r>
            <a:r>
              <a:rPr lang="zh-CN" altLang="en-US" sz="2700"/>
              <a:t>条件</a:t>
            </a:r>
            <a:endParaRPr lang="zh-CN" altLang="en-US" sz="2700"/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26879" y="1790065"/>
            <a:ext cx="7636669" cy="76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在专利管理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案件管理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全部案件中，勾选案件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【发起评估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涉外申请评估】。</a:t>
            </a:r>
            <a:endParaRPr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" y="2571750"/>
            <a:ext cx="8515350" cy="18542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8650" y="798195"/>
            <a:ext cx="7724775" cy="9220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p>
            <a:r>
              <a:rPr lang="zh-CN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涉外申请评估</a:t>
            </a:r>
            <a:r>
              <a:rPr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zh-CN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优先权（中国）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案的申请日不为空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优先权日小于12个月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案件状态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&gt;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=受理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&amp; </a:t>
            </a:r>
            <a:r>
              <a: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申请类型</a:t>
            </a:r>
            <a:r>
              <a:rPr lang="en-US" altLang="zh-CN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=</a:t>
            </a:r>
            <a:r>
              <a: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发明</a:t>
            </a:r>
            <a:r>
              <a:rPr lang="en-US" altLang="zh-CN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/</a:t>
            </a:r>
            <a:r>
              <a: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实用新型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，可发起</a:t>
            </a:r>
            <a:endParaRPr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PCT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进入国家评估</a:t>
            </a:r>
            <a:r>
              <a:rPr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PCT</a:t>
            </a:r>
            <a:r>
              <a: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</a:t>
            </a:r>
            <a:r>
              <a:rPr lang="en-US" altLang="zh-CN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申请国家=WIPO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申请类型=其他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申请日不为空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优先权日小于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36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个月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&amp;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案件状态</a:t>
            </a:r>
            <a:r>
              <a:rPr lang="en-US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&gt;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=受理</a:t>
            </a:r>
            <a:r>
              <a:rPr lang="zh-CN"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sz="13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可发起</a:t>
            </a: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l">
              <a:buClrTx/>
              <a:buSzTx/>
              <a:buFontTx/>
            </a:pPr>
            <a:r>
              <a:rPr lang="zh-CN" altLang="en-US" sz="2700"/>
              <a:t>海外评估</a:t>
            </a:r>
            <a:r>
              <a:rPr lang="zh-CN" altLang="en-US" sz="2700"/>
              <a:t>流程</a:t>
            </a:r>
            <a:endParaRPr lang="zh-CN" altLang="en-US" sz="27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7140" y="1482090"/>
            <a:ext cx="4288790" cy="15278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915" y="3489960"/>
            <a:ext cx="4311650" cy="10922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66240" y="916305"/>
            <a:ext cx="4572000" cy="299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涉外申请评估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流程：</a:t>
            </a:r>
            <a:endParaRPr lang="zh-CN" altLang="en-US" sz="135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66240" y="3009900"/>
            <a:ext cx="4572000" cy="299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PCT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进入国家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评估流程：</a:t>
            </a:r>
            <a:endParaRPr lang="zh-CN" altLang="en-US" sz="135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zh-CN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pitchFamily="34" charset="-122"/>
              </a:rPr>
              <a:t>版权</a:t>
            </a:r>
            <a:r>
              <a:rPr lang="zh-CN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pitchFamily="34" charset="-122"/>
              </a:rPr>
              <a:t>申请</a:t>
            </a:r>
            <a:endParaRPr lang="zh-CN">
              <a:latin typeface="微软雅黑 Light" panose="020B0502040204020203" pitchFamily="34" charset="-122"/>
              <a:ea typeface="微软雅黑 Light" panose="020B0502040204020203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išlïḋê"/>
          <p:cNvSpPr/>
          <p:nvPr>
            <p:custDataLst>
              <p:tags r:id="rId1"/>
            </p:custDataLst>
          </p:nvPr>
        </p:nvSpPr>
        <p:spPr>
          <a:xfrm>
            <a:off x="2868295" y="1547495"/>
            <a:ext cx="1406525" cy="450850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p>
            <a:r>
              <a:rPr lang="en-US" altLang="zh-CN" sz="7000" dirty="0">
                <a:solidFill>
                  <a:srgbClr val="0FCC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07</a:t>
            </a:r>
            <a:endParaRPr lang="en-US" altLang="zh-CN" sz="7000" dirty="0">
              <a:solidFill>
                <a:srgbClr val="0FCC7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副标题 4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91605" y="2879725"/>
            <a:ext cx="2265680" cy="1283335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版权业务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</a:rPr>
              <a:t>流程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3"/>
            </p:custDataLst>
          </p:nvPr>
        </p:nvCxnSpPr>
        <p:spPr>
          <a:xfrm flipH="1">
            <a:off x="6412865" y="2879725"/>
            <a:ext cx="3810" cy="44323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33800" y="2791460"/>
            <a:ext cx="5410200" cy="23050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版权</a:t>
            </a:r>
            <a:r>
              <a:rPr lang="zh-CN" altLang="en-US"/>
              <a:t>申请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1440" y="2910840"/>
            <a:ext cx="3905885" cy="299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/>
            <a:r>
              <a:rPr lang="en-US" altLang="zh-CN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版权提案流程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endParaRPr lang="zh-CN" altLang="en-US" sz="135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83380" y="2910840"/>
            <a:ext cx="3551555" cy="299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/>
            <a:r>
              <a:rPr lang="en-US" altLang="zh-CN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版权新申请流程</a:t>
            </a:r>
            <a:r>
              <a:rPr lang="zh-CN" altLang="en-US" sz="13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endParaRPr lang="zh-CN" altLang="en-US" sz="135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15" y="806450"/>
            <a:ext cx="8244205" cy="19069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3482340"/>
            <a:ext cx="3569970" cy="10210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版权业务</a:t>
            </a:r>
            <a:r>
              <a:rPr lang="zh-CN" altLang="en-US"/>
              <a:t>流程</a:t>
            </a:r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1367102" y="1113885"/>
            <a:ext cx="3497580" cy="321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266700"/>
            <a:r>
              <a:rPr lang="zh-CN" sz="1500">
                <a:latin typeface="+mj-ea"/>
                <a:ea typeface="+mj-ea"/>
                <a:sym typeface="+mn-ea"/>
              </a:rPr>
              <a:t>新申请流程完成后自动触发此流程。</a:t>
            </a:r>
            <a:endParaRPr lang="zh-CN" sz="1500">
              <a:latin typeface="+mj-ea"/>
              <a:ea typeface="+mj-ea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367102" y="2872200"/>
            <a:ext cx="349758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266700" algn="l"/>
            <a:r>
              <a:rPr lang="zh-CN" sz="1500">
                <a:latin typeface="+mj-ea"/>
                <a:ea typeface="+mj-ea"/>
                <a:sym typeface="+mn-ea"/>
              </a:rPr>
              <a:t>上传《登记</a:t>
            </a:r>
            <a:r>
              <a:rPr lang="zh-CN" sz="1500">
                <a:latin typeface="+mj-ea"/>
                <a:ea typeface="+mj-ea"/>
                <a:sym typeface="+mn-ea"/>
              </a:rPr>
              <a:t>证书》自动触发此流程。</a:t>
            </a:r>
            <a:endParaRPr lang="zh-CN" sz="1500">
              <a:latin typeface="+mj-ea"/>
              <a:ea typeface="+mj-ea"/>
              <a:sym typeface="+mn-ea"/>
            </a:endParaRPr>
          </a:p>
          <a:p>
            <a:pPr indent="266700"/>
            <a:endParaRPr lang="zh-CN" sz="1500">
              <a:latin typeface="+mj-ea"/>
              <a:ea typeface="+mj-ea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615" y="1435735"/>
            <a:ext cx="2862580" cy="13519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8615" y="3529330"/>
            <a:ext cx="3104515" cy="117983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15545" y="4068455"/>
            <a:ext cx="2510893" cy="323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POSans R" panose="00020600040101010101" pitchFamily="18" charset="-122"/>
              </a:rPr>
              <a:t>www.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POSans R" panose="00020600040101010101" pitchFamily="18" charset="-122"/>
              </a:rPr>
              <a:t>zhihuiya.com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POSans R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5545" y="2148387"/>
            <a:ext cx="2510893" cy="67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POSans R" panose="00020600040101010101" pitchFamily="18" charset="-122"/>
              </a:rPr>
              <a:t>Thanks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POSans R" panose="00020600040101010101" pitchFamily="18" charset="-122"/>
            </a:endParaRPr>
          </a:p>
        </p:txBody>
      </p:sp>
      <p:pic>
        <p:nvPicPr>
          <p:cNvPr id="17" name="图片 16" descr="QR 代码&#10;&#10;描述已自动生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065" y="3004210"/>
            <a:ext cx="925852" cy="925852"/>
          </a:xfrm>
          <a:prstGeom prst="rect">
            <a:avLst/>
          </a:prstGeom>
        </p:spPr>
      </p:pic>
      <p:pic>
        <p:nvPicPr>
          <p:cNvPr id="16" name="图片 15" descr="图片包含 徽标&#10;&#10;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587" y="1679138"/>
            <a:ext cx="2089768" cy="523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/>
              <a:t>登录</a:t>
            </a:r>
            <a:r>
              <a:rPr lang="zh-CN" altLang="en-US"/>
              <a:t>方式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720052" y="860513"/>
            <a:ext cx="8084875" cy="783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>
              <a:buClrTx/>
              <a:buSzTx/>
              <a:buFontTx/>
            </a:pPr>
            <a:r>
              <a:rPr sz="1500">
                <a:latin typeface="+mj-ea"/>
                <a:ea typeface="+mj-ea"/>
              </a:rPr>
              <a:t>在学校内网环境内 推荐使用谷歌和火狐浏览器，输入以下地址</a:t>
            </a:r>
            <a:endParaRPr sz="1500">
              <a:latin typeface="+mj-ea"/>
              <a:ea typeface="+mj-ea"/>
            </a:endParaRPr>
          </a:p>
          <a:p>
            <a:pPr indent="266700" algn="l">
              <a:buClrTx/>
              <a:buSzTx/>
              <a:buFontTx/>
            </a:pPr>
            <a:r>
              <a:rPr sz="1500">
                <a:latin typeface="+mj-ea"/>
                <a:ea typeface="+mj-ea"/>
              </a:rPr>
              <a:t>系统内部访问地址：https://cponline.hnust.edu.cn/ </a:t>
            </a:r>
            <a:endParaRPr sz="1500">
              <a:latin typeface="+mj-ea"/>
              <a:ea typeface="+mj-ea"/>
            </a:endParaRPr>
          </a:p>
          <a:p>
            <a:pPr indent="266700" algn="l">
              <a:buClrTx/>
              <a:buSzTx/>
              <a:buFontTx/>
            </a:pPr>
            <a:r>
              <a:rPr lang="zh-CN" sz="1500">
                <a:latin typeface="+mj-ea"/>
                <a:ea typeface="+mj-ea"/>
              </a:rPr>
              <a:t>输入统一认证的账号和密码</a:t>
            </a:r>
            <a:r>
              <a:rPr lang="zh-CN" sz="1500">
                <a:latin typeface="+mj-ea"/>
                <a:ea typeface="+mj-ea"/>
              </a:rPr>
              <a:t>登录。</a:t>
            </a:r>
            <a:endParaRPr lang="zh-CN" sz="1500"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4565" y="1834515"/>
            <a:ext cx="7214235" cy="27755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/>
              <a:t>首页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720052" y="860513"/>
            <a:ext cx="8084875" cy="321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 algn="l">
              <a:buClrTx/>
              <a:buSzTx/>
              <a:buFontTx/>
            </a:pPr>
            <a:r>
              <a:rPr lang="zh-CN" sz="1500">
                <a:latin typeface="+mj-ea"/>
                <a:ea typeface="+mj-ea"/>
              </a:rPr>
              <a:t>登录后在首页快速处理待办任务和快捷入口。</a:t>
            </a:r>
            <a:endParaRPr lang="zh-CN" sz="1500"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700" y="1454150"/>
            <a:ext cx="8356600" cy="27165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专利</a:t>
            </a:r>
            <a:r>
              <a:rPr lang="zh-CN" altLang="en-US"/>
              <a:t>申请</a:t>
            </a:r>
            <a:endParaRPr lang="zh-CN" altLang="en-US"/>
          </a:p>
        </p:txBody>
      </p:sp>
      <p:sp>
        <p:nvSpPr>
          <p:cNvPr id="4" name="išlïḋê"/>
          <p:cNvSpPr/>
          <p:nvPr/>
        </p:nvSpPr>
        <p:spPr>
          <a:xfrm>
            <a:off x="6339411" y="4599575"/>
            <a:ext cx="1151296" cy="414080"/>
          </a:xfrm>
          <a:prstGeom prst="rect">
            <a:avLst/>
          </a:prstGeom>
          <a:noFill/>
        </p:spPr>
        <p:txBody>
          <a:bodyPr wrap="square" lIns="68580" tIns="34290" rIns="68580" bIns="34290" anchor="t">
            <a:noAutofit/>
          </a:bodyPr>
          <a:lstStyle/>
          <a:p>
            <a:pPr>
              <a:lnSpc>
                <a:spcPts val="2600"/>
              </a:lnSpc>
            </a:pPr>
            <a:r>
              <a:rPr lang="en-US" altLang="zh-CN" sz="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www.zhihuiya.com</a:t>
            </a:r>
            <a:endParaRPr lang="en-US" altLang="zh-CN" sz="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išlïḋê"/>
          <p:cNvSpPr/>
          <p:nvPr/>
        </p:nvSpPr>
        <p:spPr>
          <a:xfrm>
            <a:off x="2868295" y="1547495"/>
            <a:ext cx="1406525" cy="450850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noAutofit/>
          </a:bodyPr>
          <a:lstStyle/>
          <a:p>
            <a:r>
              <a:rPr lang="en-US" altLang="zh-CN" sz="7000" dirty="0">
                <a:solidFill>
                  <a:srgbClr val="0FCC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en-US" altLang="zh-CN" sz="7000" dirty="0">
              <a:solidFill>
                <a:srgbClr val="0FCC7A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491605" y="2879725"/>
            <a:ext cx="2265680" cy="1283335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专利申报流程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说明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新建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申请前评估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>
              <a:buAutoNum type="arabicPeriod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新建专利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提案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>
          <a:xfrm flipH="1">
            <a:off x="6405245" y="2879725"/>
            <a:ext cx="11430" cy="8070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8305" y="1790700"/>
            <a:ext cx="4770755" cy="24682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rcRect r="14005"/>
          <a:stretch>
            <a:fillRect/>
          </a:stretch>
        </p:blipFill>
        <p:spPr>
          <a:xfrm>
            <a:off x="1250950" y="-4445"/>
            <a:ext cx="2444750" cy="514794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27380" y="273685"/>
            <a:ext cx="7887970" cy="455295"/>
          </a:xfrm>
        </p:spPr>
        <p:txBody>
          <a:bodyPr/>
          <a:p>
            <a:r>
              <a:rPr lang="zh-CN" altLang="en-US"/>
              <a:t>专利申报</a:t>
            </a:r>
            <a:r>
              <a:rPr lang="zh-CN" altLang="en-US"/>
              <a:t>全流程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220" y="3951605"/>
            <a:ext cx="2388870" cy="11182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218305" y="511175"/>
            <a:ext cx="304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提案流程：</a:t>
            </a:r>
            <a:endParaRPr lang="zh-CN" altLang="en-US" sz="1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18305" y="2024380"/>
            <a:ext cx="304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新申请流程：</a:t>
            </a:r>
            <a:endParaRPr lang="zh-CN" altLang="en-US" sz="1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30675" y="3791585"/>
            <a:ext cx="304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录入</a:t>
            </a:r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申请号流程：</a:t>
            </a:r>
            <a:endParaRPr lang="zh-CN" altLang="en-US" sz="1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675" y="810895"/>
            <a:ext cx="3569970" cy="10210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>
                <a:sym typeface="+mn-ea"/>
              </a:rPr>
              <a:t>申请前</a:t>
            </a:r>
            <a:r>
              <a:rPr lang="zh-CN">
                <a:sym typeface="+mn-ea"/>
              </a:rPr>
              <a:t>评估</a:t>
            </a:r>
            <a:endParaRPr lang="zh-CN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870" y="711835"/>
            <a:ext cx="7553325" cy="553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/>
            <a:r>
              <a:rPr 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在申请前评估管理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点击【新建申请前评估】，检索要素可以填写</a:t>
            </a:r>
            <a:r>
              <a:rPr lang="en-US" altLang="zh-CN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摘要+权利要求书</a:t>
            </a:r>
            <a:endParaRPr lang="zh-CN" altLang="en-US" sz="15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5030" y="1318260"/>
            <a:ext cx="7303770" cy="36709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>
                <a:sym typeface="+mn-ea"/>
              </a:rPr>
              <a:t>申请前评估</a:t>
            </a:r>
            <a:r>
              <a:rPr lang="zh-CN">
                <a:sym typeface="+mn-ea"/>
              </a:rPr>
              <a:t>详情</a:t>
            </a:r>
            <a:endParaRPr lang="zh-CN">
              <a:sym typeface="+mn-ea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28650" y="2726690"/>
            <a:ext cx="7886700" cy="2131695"/>
          </a:xfrm>
          <a:prstGeom prst="rect">
            <a:avLst/>
          </a:prstGeom>
        </p:spPr>
      </p:pic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6284595" y="1055370"/>
          <a:ext cx="2298065" cy="1671320"/>
        </p:xfrm>
        <a:graphic>
          <a:graphicData uri="http://schemas.openxmlformats.org/drawingml/2006/table">
            <a:tbl>
              <a:tblPr/>
              <a:tblGrid>
                <a:gridCol w="1226185"/>
                <a:gridCol w="1071880"/>
              </a:tblGrid>
              <a:tr h="3663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评估建议分数</a:t>
                      </a:r>
                      <a:endParaRPr lang="en-US" altLang="en-US" sz="1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E2F3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说明</a:t>
                      </a:r>
                      <a:endParaRPr lang="en-US" altLang="en-US" sz="1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E2F3"/>
                    </a:solidFill>
                  </a:tcPr>
                </a:tc>
              </a:tr>
              <a:tr h="4349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评估总分 ≥ 80</a:t>
                      </a:r>
                      <a:endParaRPr lang="en-US" altLang="en-US" sz="1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建议申请专利</a:t>
                      </a:r>
                      <a:endParaRPr lang="en-US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472C4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49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60 ≤评估分数＜80</a:t>
                      </a:r>
                      <a:endParaRPr lang="en-US" altLang="en-US" sz="1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可申请专利</a:t>
                      </a:r>
                      <a:endParaRPr lang="en-US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49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评估分数＜60</a:t>
                      </a:r>
                      <a:endParaRPr lang="en-US" altLang="en-US" sz="1000" b="1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不予申请专利</a:t>
                      </a:r>
                      <a:endParaRPr lang="en-US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EAADB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791210"/>
            <a:ext cx="5377180" cy="1780540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>
            <a:off x="1272540" y="2052320"/>
            <a:ext cx="1913255" cy="1595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TABLE_ENDDRAG_ORIGIN_RECT" val="180*137"/>
  <p:tag name="TABLE_ENDDRAG_RECT" val="455*88*180*137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0.xml><?xml version="1.0" encoding="utf-8"?>
<p:tagLst xmlns:p="http://schemas.openxmlformats.org/presentationml/2006/main">
  <p:tag name="KSO_WPP_MARK_KEY" val="82d10a2c-c758-4cac-9459-7c9c3d519509"/>
  <p:tag name="COMMONDATA" val="eyJoZGlkIjoiMTlmNzFjMDAxMmY3ZjQyZjY0NWE1MzBmZjdhYjg4ZTgifQ=="/>
  <p:tag name="commondata" val="eyJoZGlkIjoiNjFkYzE0NjkxMjFmYjU1ZGEyYzAwNTRjMDhkMzI2YzUifQ==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24A8778775B64CA7EBE5FD334A95C4" ma:contentTypeVersion="16" ma:contentTypeDescription="Create a new document." ma:contentTypeScope="" ma:versionID="4099639d5f7bd31b1d442e9efd2db232">
  <xsd:schema xmlns:xsd="http://www.w3.org/2001/XMLSchema" xmlns:xs="http://www.w3.org/2001/XMLSchema" xmlns:p="http://schemas.microsoft.com/office/2006/metadata/properties" xmlns:ns2="cc70ec96-b4b3-457b-946f-2f82b8d91654" xmlns:ns3="9df9f752-e4d4-44a0-b3c3-08edd8849a4d" targetNamespace="http://schemas.microsoft.com/office/2006/metadata/properties" ma:root="true" ma:fieldsID="8a2aaa1e4dcf16ac7b229b31afb32ed2" ns2:_="" ns3:_="">
    <xsd:import namespace="cc70ec96-b4b3-457b-946f-2f82b8d91654"/>
    <xsd:import namespace="9df9f752-e4d4-44a0-b3c3-08edd8849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70ec96-b4b3-457b-946f-2f82b8d916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0150110-fd47-46ea-bf66-70a415b01d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f9f752-e4d4-44a0-b3c3-08edd8849a4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e3552d9-ea50-4c1a-a478-d22df0f8c0d1}" ma:internalName="TaxCatchAll" ma:showField="CatchAllData" ma:web="9df9f752-e4d4-44a0-b3c3-08edd8849a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70ec96-b4b3-457b-946f-2f82b8d91654">
      <Terms xmlns="http://schemas.microsoft.com/office/infopath/2007/PartnerControls"/>
    </lcf76f155ced4ddcb4097134ff3c332f>
    <TaxCatchAll xmlns="9df9f752-e4d4-44a0-b3c3-08edd8849a4d" xsi:nil="true"/>
  </documentManagement>
</p:properties>
</file>

<file path=customXml/itemProps67.xml><?xml version="1.0" encoding="utf-8"?>
<ds:datastoreItem xmlns:ds="http://schemas.openxmlformats.org/officeDocument/2006/customXml" ds:itemID="{EEDE4D7F-1C59-4EE6-8ECB-E33127BDEA6B}">
  <ds:schemaRefs/>
</ds:datastoreItem>
</file>

<file path=customXml/itemProps68.xml><?xml version="1.0" encoding="utf-8"?>
<ds:datastoreItem xmlns:ds="http://schemas.openxmlformats.org/officeDocument/2006/customXml" ds:itemID="{A21EDE5C-D2CE-4E93-ACD9-02F679DA7E4C}">
  <ds:schemaRefs/>
</ds:datastoreItem>
</file>

<file path=customXml/itemProps69.xml><?xml version="1.0" encoding="utf-8"?>
<ds:datastoreItem xmlns:ds="http://schemas.openxmlformats.org/officeDocument/2006/customXml" ds:itemID="{138FAB97-F5F8-447C-A5D7-D7DB5361D03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1640</Words>
  <Application>WPS 演示</Application>
  <PresentationFormat>全屏显示(16:9)</PresentationFormat>
  <Paragraphs>236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37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微软雅黑 Light</vt:lpstr>
      <vt:lpstr>OPPOSans R</vt:lpstr>
      <vt:lpstr>Arial</vt:lpstr>
      <vt:lpstr>Arial Unicode MS</vt:lpstr>
      <vt:lpstr>Times New Roman</vt:lpstr>
      <vt:lpstr>Calibri</vt:lpstr>
      <vt:lpstr>Calibri Light</vt:lpstr>
      <vt:lpstr>Office 主题​​</vt:lpstr>
      <vt:lpstr>2_自定义设计方案</vt:lpstr>
      <vt:lpstr>自定义设计方案</vt:lpstr>
      <vt:lpstr>1_自定义设计方案</vt:lpstr>
      <vt:lpstr>3_自定义设计方案</vt:lpstr>
      <vt:lpstr>4_自定义设计方案</vt:lpstr>
      <vt:lpstr>PowerPoint 演示文稿</vt:lpstr>
      <vt:lpstr>PowerPoint 演示文稿</vt:lpstr>
      <vt:lpstr>访问方式</vt:lpstr>
      <vt:lpstr>登录方式</vt:lpstr>
      <vt:lpstr>首页</vt:lpstr>
      <vt:lpstr>专利申请</vt:lpstr>
      <vt:lpstr>专利申报全流程</vt:lpstr>
      <vt:lpstr>申请前评估</vt:lpstr>
      <vt:lpstr>申请前评估详情</vt:lpstr>
      <vt:lpstr>新建专利提案</vt:lpstr>
      <vt:lpstr>新建专利提案</vt:lpstr>
      <vt:lpstr>流程代办处理</vt:lpstr>
      <vt:lpstr>审核人处理 -- 首页 -- 待办</vt:lpstr>
      <vt:lpstr>审核人处理页</vt:lpstr>
      <vt:lpstr>提案人转档</vt:lpstr>
      <vt:lpstr>PowerPoint 演示文稿</vt:lpstr>
      <vt:lpstr>提案人递交</vt:lpstr>
      <vt:lpstr>CPC递交</vt:lpstr>
      <vt:lpstr>24小时免签失效过后递交时会需要重新扫码。  请联系 朱妍妮，联系方式：15760326260</vt:lpstr>
      <vt:lpstr>CPC递交状态查看</vt:lpstr>
      <vt:lpstr>官方来文归档</vt:lpstr>
      <vt:lpstr>非官文文档上传</vt:lpstr>
      <vt:lpstr>专利跟踪查询</vt:lpstr>
      <vt:lpstr>我的</vt:lpstr>
      <vt:lpstr>专利案件查询</vt:lpstr>
      <vt:lpstr>专利查询-筛选</vt:lpstr>
      <vt:lpstr>专利流程跟踪</vt:lpstr>
      <vt:lpstr>专利管理 -- 自定义表头</vt:lpstr>
      <vt:lpstr>专利列表页 -- 导出</vt:lpstr>
      <vt:lpstr>专利文档-批量筛选下载</vt:lpstr>
      <vt:lpstr>海外申请</vt:lpstr>
      <vt:lpstr>PCT申请-条件</vt:lpstr>
      <vt:lpstr>海外评估流程</vt:lpstr>
      <vt:lpstr>版权申请</vt:lpstr>
      <vt:lpstr>版权申请</vt:lpstr>
      <vt:lpstr>版权业务流程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MM</dc:creator>
  <cp:lastModifiedBy>Victoria</cp:lastModifiedBy>
  <cp:revision>126</cp:revision>
  <dcterms:created xsi:type="dcterms:W3CDTF">2022-08-16T04:05:00Z</dcterms:created>
  <dcterms:modified xsi:type="dcterms:W3CDTF">2024-10-31T02:42:21Z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0x0101003A24A8778775B64CA7EBE5FD334A95C4</vt:lpwstr>
  </property>
  <property fmtid="{D5CDD505-2E9C-101B-9397-08002B2CF9AE}" pid="3" name="MediaServiceImageTags">
    <vt:lpwstr/>
  </property>
  <property fmtid="{D5CDD505-2E9C-101B-9397-08002B2CF9AE}" pid="4" name="ICV">
    <vt:lpwstr>B3E193C6A4914ADF83CA87CCFC6A4885_13</vt:lpwstr>
  </property>
  <property fmtid="{D5CDD505-2E9C-101B-9397-08002B2CF9AE}" pid="5" name="KSOProductBuildVer">
    <vt:lpwstr>2052-12.1.0.18608</vt:lpwstr>
  </property>
</Properties>
</file>